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426" r:id="rId3"/>
    <p:sldId id="435" r:id="rId4"/>
    <p:sldId id="429" r:id="rId5"/>
    <p:sldId id="430" r:id="rId6"/>
    <p:sldId id="438" r:id="rId7"/>
    <p:sldId id="353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m Mehtab" initials="M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2B1B"/>
    <a:srgbClr val="00B050"/>
    <a:srgbClr val="FF9900"/>
    <a:srgbClr val="EE4F08"/>
    <a:srgbClr val="A81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61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8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kse.com.pk\dpool\DeptDrive\acct\Umair%20Shaikh%20-%20BCP\Working\Presentation\Analyst%20Briefing%20-%20FY20\Tables%20-%20FY19-20%20-%202309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kse.com.pk\dpool\DeptDrive\acct\Umair%20Shaikh%20-%20BCP\Working\Presentation\Analyst%20Briefing%20-%20FY20\Tables%20-%20FY19-20%20-%202309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'Revenue - Analyst Brief'!$P$7</c:f>
              <c:strCache>
                <c:ptCount val="1"/>
                <c:pt idx="0">
                  <c:v>Actual - FY20</c:v>
                </c:pt>
              </c:strCache>
            </c:strRef>
          </c:tx>
          <c:spPr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404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B76-4B64-AAF9-CC524CC49C57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193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B76-4B64-AAF9-CC524CC49C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'Revenue - Analyst Brief'!$N$8:$N$15</c:f>
              <c:strCache>
                <c:ptCount val="8"/>
                <c:pt idx="0">
                  <c:v>Listing Fee</c:v>
                </c:pt>
                <c:pt idx="1">
                  <c:v>Trading Fee</c:v>
                </c:pt>
                <c:pt idx="2">
                  <c:v>Facilities and equipment fee</c:v>
                </c:pt>
                <c:pt idx="3">
                  <c:v>Data Vending fee</c:v>
                </c:pt>
                <c:pt idx="4">
                  <c:v>Membership fees</c:v>
                </c:pt>
                <c:pt idx="5">
                  <c:v>Other fees</c:v>
                </c:pt>
                <c:pt idx="6">
                  <c:v>Other Revenue*</c:v>
                </c:pt>
                <c:pt idx="7">
                  <c:v> Share of Profit from Associates </c:v>
                </c:pt>
              </c:strCache>
            </c:strRef>
          </c:cat>
          <c:val>
            <c:numRef>
              <c:f>'Revenue - Analyst Brief'!$P$8:$P$15</c:f>
              <c:numCache>
                <c:formatCode>_(* #,##0_);_(* \(#,##0\);_(* "-"??_);_(@_)</c:formatCode>
                <c:ptCount val="8"/>
                <c:pt idx="0">
                  <c:v>404</c:v>
                </c:pt>
                <c:pt idx="1">
                  <c:v>176</c:v>
                </c:pt>
                <c:pt idx="2">
                  <c:v>152</c:v>
                </c:pt>
                <c:pt idx="3">
                  <c:v>58</c:v>
                </c:pt>
                <c:pt idx="4">
                  <c:v>3</c:v>
                </c:pt>
                <c:pt idx="5">
                  <c:v>1.5</c:v>
                </c:pt>
                <c:pt idx="6">
                  <c:v>193.684</c:v>
                </c:pt>
                <c:pt idx="7">
                  <c:v>384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76-4B64-AAF9-CC524CC49C57}"/>
            </c:ext>
          </c:extLst>
        </c:ser>
        <c:ser>
          <c:idx val="2"/>
          <c:order val="2"/>
          <c:tx>
            <c:strRef>
              <c:f>'Revenue - Analyst Brief'!$Q$7</c:f>
              <c:strCache>
                <c:ptCount val="1"/>
                <c:pt idx="0">
                  <c:v>Actual - FY19</c:v>
                </c:pt>
              </c:strCache>
            </c:strRef>
          </c:tx>
          <c:spPr>
            <a:gradFill>
              <a:gsLst>
                <a:gs pos="0">
                  <a:srgbClr val="002060"/>
                </a:gs>
                <a:gs pos="50000">
                  <a:srgbClr val="002060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B76-4B64-AAF9-CC524CC49C57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202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B76-4B64-AAF9-CC524CC49C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'Revenue - Analyst Brief'!$N$8:$N$15</c:f>
              <c:strCache>
                <c:ptCount val="8"/>
                <c:pt idx="0">
                  <c:v>Listing Fee</c:v>
                </c:pt>
                <c:pt idx="1">
                  <c:v>Trading Fee</c:v>
                </c:pt>
                <c:pt idx="2">
                  <c:v>Facilities and equipment fee</c:v>
                </c:pt>
                <c:pt idx="3">
                  <c:v>Data Vending fee</c:v>
                </c:pt>
                <c:pt idx="4">
                  <c:v>Membership fees</c:v>
                </c:pt>
                <c:pt idx="5">
                  <c:v>Other fees</c:v>
                </c:pt>
                <c:pt idx="6">
                  <c:v>Other Revenue*</c:v>
                </c:pt>
                <c:pt idx="7">
                  <c:v> Share of Profit from Associates </c:v>
                </c:pt>
              </c:strCache>
            </c:strRef>
          </c:cat>
          <c:val>
            <c:numRef>
              <c:f>'Revenue - Analyst Brief'!$Q$8:$Q$15</c:f>
              <c:numCache>
                <c:formatCode>_(* #,##0_);_(* \(#,##0\);_(* "-"??_);_(@_)</c:formatCode>
                <c:ptCount val="8"/>
                <c:pt idx="0">
                  <c:v>378</c:v>
                </c:pt>
                <c:pt idx="1">
                  <c:v>163</c:v>
                </c:pt>
                <c:pt idx="2">
                  <c:v>142</c:v>
                </c:pt>
                <c:pt idx="3">
                  <c:v>45</c:v>
                </c:pt>
                <c:pt idx="4">
                  <c:v>3</c:v>
                </c:pt>
                <c:pt idx="5">
                  <c:v>3</c:v>
                </c:pt>
                <c:pt idx="6">
                  <c:v>203</c:v>
                </c:pt>
                <c:pt idx="7">
                  <c:v>344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76-4B64-AAF9-CC524CC49C5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89851840"/>
        <c:axId val="118982736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'Revenue - Analyst Brief'!$O$7</c15:sqref>
                        </c15:formulaRef>
                      </c:ext>
                    </c:extLst>
                    <c:strCache>
                      <c:ptCount val="1"/>
                      <c:pt idx="0">
                        <c:v>Budget - 1HFY19</c:v>
                      </c:pt>
                    </c:strCache>
                  </c:strRef>
                </c:tx>
                <c:spPr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'Revenue - Analyst Brief'!$N$8:$N$15</c15:sqref>
                        </c15:formulaRef>
                      </c:ext>
                    </c:extLst>
                    <c:strCache>
                      <c:ptCount val="8"/>
                      <c:pt idx="0">
                        <c:v>Listing Fee</c:v>
                      </c:pt>
                      <c:pt idx="1">
                        <c:v>Trading Fee</c:v>
                      </c:pt>
                      <c:pt idx="2">
                        <c:v>Facilities and equipment fee</c:v>
                      </c:pt>
                      <c:pt idx="3">
                        <c:v>Data Vending fee</c:v>
                      </c:pt>
                      <c:pt idx="4">
                        <c:v>Membership fees</c:v>
                      </c:pt>
                      <c:pt idx="5">
                        <c:v>Other fees</c:v>
                      </c:pt>
                      <c:pt idx="6">
                        <c:v>Other Revenue*</c:v>
                      </c:pt>
                      <c:pt idx="7">
                        <c:v> Share of Profit from Associates 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'Revenue - Analyst Brief'!$O$8:$O$15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EB76-4B64-AAF9-CC524CC49C57}"/>
                  </c:ext>
                </c:extLst>
              </c15:ser>
            </c15:filteredBarSeries>
          </c:ext>
        </c:extLst>
      </c:barChart>
      <c:catAx>
        <c:axId val="1189851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9827360"/>
        <c:crosses val="autoZero"/>
        <c:auto val="1"/>
        <c:lblAlgn val="ctr"/>
        <c:lblOffset val="100"/>
        <c:noMultiLvlLbl val="0"/>
      </c:catAx>
      <c:valAx>
        <c:axId val="1189827360"/>
        <c:scaling>
          <c:orientation val="minMax"/>
        </c:scaling>
        <c:delete val="1"/>
        <c:axPos val="l"/>
        <c:numFmt formatCode="_(* #,##0_);_(* \(#,##0\);_(* &quot;-&quot;??_);_(@_)" sourceLinked="1"/>
        <c:majorTickMark val="none"/>
        <c:minorTickMark val="none"/>
        <c:tickLblPos val="nextTo"/>
        <c:crossAx val="1189851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'Expenses - Analyst Brief'!$O$5</c:f>
              <c:strCache>
                <c:ptCount val="1"/>
                <c:pt idx="0">
                  <c:v>Actual - FY20</c:v>
                </c:pt>
              </c:strCache>
            </c:strRef>
          </c:tx>
          <c:spPr>
            <a:gradFill>
              <a:gsLst>
                <a:gs pos="0">
                  <a:srgbClr val="002060"/>
                </a:gs>
                <a:gs pos="50000">
                  <a:srgbClr val="002060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'Expenses - Analyst Brief'!$M$6:$M$12</c:f>
              <c:strCache>
                <c:ptCount val="7"/>
                <c:pt idx="0">
                  <c:v>HR Cost (Incl. Bonus)</c:v>
                </c:pt>
                <c:pt idx="1">
                  <c:v>Fuel &amp; Power</c:v>
                </c:pt>
                <c:pt idx="2">
                  <c:v>Repair and maintenance</c:v>
                </c:pt>
                <c:pt idx="3">
                  <c:v>IT maintenance</c:v>
                </c:pt>
                <c:pt idx="4">
                  <c:v>Legal charges</c:v>
                </c:pt>
                <c:pt idx="5">
                  <c:v>Depreciation and Amortisation</c:v>
                </c:pt>
                <c:pt idx="6">
                  <c:v>Other Expenses*</c:v>
                </c:pt>
              </c:strCache>
            </c:strRef>
          </c:cat>
          <c:val>
            <c:numRef>
              <c:f>'Expenses - Analyst Brief'!$O$6:$O$12</c:f>
              <c:numCache>
                <c:formatCode>_(* #,##0_);_(* \(#,##0\);_(* "-"??_);_(@_)</c:formatCode>
                <c:ptCount val="7"/>
                <c:pt idx="0">
                  <c:v>534</c:v>
                </c:pt>
                <c:pt idx="1">
                  <c:v>53</c:v>
                </c:pt>
                <c:pt idx="2">
                  <c:v>61</c:v>
                </c:pt>
                <c:pt idx="3">
                  <c:v>158</c:v>
                </c:pt>
                <c:pt idx="4">
                  <c:v>31</c:v>
                </c:pt>
                <c:pt idx="5">
                  <c:v>136</c:v>
                </c:pt>
                <c:pt idx="6" formatCode="0">
                  <c:v>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9B-41A9-AEF6-19BEA8C346E9}"/>
            </c:ext>
          </c:extLst>
        </c:ser>
        <c:ser>
          <c:idx val="2"/>
          <c:order val="2"/>
          <c:tx>
            <c:strRef>
              <c:f>'Expenses - Analyst Brief'!$P$5</c:f>
              <c:strCache>
                <c:ptCount val="1"/>
                <c:pt idx="0">
                  <c:v>Actual - FY19</c:v>
                </c:pt>
              </c:strCache>
            </c:strRef>
          </c:tx>
          <c:spPr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'Expenses - Analyst Brief'!$M$6:$M$12</c:f>
              <c:strCache>
                <c:ptCount val="7"/>
                <c:pt idx="0">
                  <c:v>HR Cost (Incl. Bonus)</c:v>
                </c:pt>
                <c:pt idx="1">
                  <c:v>Fuel &amp; Power</c:v>
                </c:pt>
                <c:pt idx="2">
                  <c:v>Repair and maintenance</c:v>
                </c:pt>
                <c:pt idx="3">
                  <c:v>IT maintenance</c:v>
                </c:pt>
                <c:pt idx="4">
                  <c:v>Legal charges</c:v>
                </c:pt>
                <c:pt idx="5">
                  <c:v>Depreciation and Amortisation</c:v>
                </c:pt>
                <c:pt idx="6">
                  <c:v>Other Expenses*</c:v>
                </c:pt>
              </c:strCache>
            </c:strRef>
          </c:cat>
          <c:val>
            <c:numRef>
              <c:f>'Expenses - Analyst Brief'!$P$6:$P$12</c:f>
              <c:numCache>
                <c:formatCode>_(* #,##0_);_(* \(#,##0\);_(* "-"??_);_(@_)</c:formatCode>
                <c:ptCount val="7"/>
                <c:pt idx="0">
                  <c:v>506</c:v>
                </c:pt>
                <c:pt idx="1">
                  <c:v>48</c:v>
                </c:pt>
                <c:pt idx="2">
                  <c:v>53</c:v>
                </c:pt>
                <c:pt idx="3">
                  <c:v>123</c:v>
                </c:pt>
                <c:pt idx="4">
                  <c:v>35</c:v>
                </c:pt>
                <c:pt idx="5">
                  <c:v>218</c:v>
                </c:pt>
                <c:pt idx="6" formatCode="0">
                  <c:v>205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9B-41A9-AEF6-19BEA8C346E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89844224"/>
        <c:axId val="118983552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'Expenses - Analyst Brief'!$N$5</c15:sqref>
                        </c15:formulaRef>
                      </c:ext>
                    </c:extLst>
                    <c:strCache>
                      <c:ptCount val="1"/>
                      <c:pt idx="0">
                        <c:v>Budget - 1HFY19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'Expenses - Analyst Brief'!$M$6:$M$12</c15:sqref>
                        </c15:formulaRef>
                      </c:ext>
                    </c:extLst>
                    <c:strCache>
                      <c:ptCount val="7"/>
                      <c:pt idx="0">
                        <c:v>HR Cost (Incl. Bonus)</c:v>
                      </c:pt>
                      <c:pt idx="1">
                        <c:v>Fuel &amp; Power</c:v>
                      </c:pt>
                      <c:pt idx="2">
                        <c:v>Repair and maintenance</c:v>
                      </c:pt>
                      <c:pt idx="3">
                        <c:v>IT maintenance</c:v>
                      </c:pt>
                      <c:pt idx="4">
                        <c:v>Legal charges</c:v>
                      </c:pt>
                      <c:pt idx="5">
                        <c:v>Depreciation and Amortisation</c:v>
                      </c:pt>
                      <c:pt idx="6">
                        <c:v>Other Expenses*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'Expenses - Analyst Brief'!$N$6:$N$13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969B-41A9-AEF6-19BEA8C346E9}"/>
                  </c:ext>
                </c:extLst>
              </c15:ser>
            </c15:filteredBarSeries>
          </c:ext>
        </c:extLst>
      </c:barChart>
      <c:catAx>
        <c:axId val="118984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9835520"/>
        <c:crosses val="autoZero"/>
        <c:auto val="1"/>
        <c:lblAlgn val="ctr"/>
        <c:lblOffset val="100"/>
        <c:noMultiLvlLbl val="0"/>
      </c:catAx>
      <c:valAx>
        <c:axId val="1189835520"/>
        <c:scaling>
          <c:orientation val="minMax"/>
        </c:scaling>
        <c:delete val="1"/>
        <c:axPos val="l"/>
        <c:numFmt formatCode="_(* #,##0_);_(* \(#,##0\);_(* &quot;-&quot;??_);_(@_)" sourceLinked="1"/>
        <c:majorTickMark val="none"/>
        <c:minorTickMark val="none"/>
        <c:tickLblPos val="nextTo"/>
        <c:crossAx val="1189844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A656671-DC64-45E4-AD40-9032B65C927F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673AEC3-4B73-4328-87FA-93DABA5241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580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CAA5718-58BC-40C9-83C1-A75501DA22AF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ACF623D-CDB4-48F2-815D-11C20EDFDD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152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FF60-315A-4F22-A37F-43CA58CA54BB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BEEF-EA7D-4616-AEEE-98405A514C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93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DFEE-80E4-4755-A2E1-329DC526A92B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BEEF-EA7D-4616-AEEE-98405A514C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3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4EFD-B4C9-4AB8-8054-4C3E70995D76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BEEF-EA7D-4616-AEEE-98405A514C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6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34974-3D70-47BE-A1D6-11CF246D32B1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BEEF-EA7D-4616-AEEE-98405A514C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8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A842-9139-4368-A24B-B32261CCE81C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BEEF-EA7D-4616-AEEE-98405A514C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70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C6C4-4AC8-4186-9963-471B747F8577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BEEF-EA7D-4616-AEEE-98405A514C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37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5181E-0D33-4DF9-95EF-CE8CAC11F263}" type="datetime1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BEEF-EA7D-4616-AEEE-98405A514C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78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CE8A9-2260-41B1-982B-BF085F73770B}" type="datetime1">
              <a:rPr lang="en-US" smtClean="0"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BEEF-EA7D-4616-AEEE-98405A514C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38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CBC8-E6DA-4D60-B947-8153CDBF2E73}" type="datetime1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BEEF-EA7D-4616-AEEE-98405A514C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07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7B98-DD28-4B35-9F22-C412AD49660D}" type="datetime1">
              <a:rPr lang="en-US" smtClean="0"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BEEF-EA7D-4616-AEEE-98405A514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11639028" y="6105525"/>
            <a:ext cx="343944" cy="501650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05EBEEF-EA7D-4616-AEEE-98405A514C4B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1353800" y="5848350"/>
            <a:ext cx="838200" cy="100965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11637150" y="6138197"/>
            <a:ext cx="343944" cy="501650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05EBEEF-EA7D-4616-AEEE-98405A514C4B}" type="slidenum">
              <a:rPr lang="en-US" b="1" smtClean="0">
                <a:solidFill>
                  <a:schemeClr val="bg1"/>
                </a:solidFill>
              </a:rPr>
              <a:pPr/>
              <a:t>‹#›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26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E12E-F225-4E0E-9901-70DC8C5CC6A6}" type="datetime1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BEEF-EA7D-4616-AEEE-98405A514C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26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E1DD-ECCC-43A5-A862-0E22541C8A17}" type="datetime1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BEEF-EA7D-4616-AEEE-98405A514C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5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CD662-CD28-4CF7-B838-B098D1F29E37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EBEEF-EA7D-4616-AEEE-98405A514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11637150" y="6138197"/>
            <a:ext cx="343944" cy="501650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05EBEEF-EA7D-4616-AEEE-98405A514C4B}" type="slidenum">
              <a:rPr lang="en-US" b="1" smtClean="0">
                <a:solidFill>
                  <a:schemeClr val="bg1"/>
                </a:solidFill>
              </a:rPr>
              <a:pPr/>
              <a:t>‹#›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544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787" y="983371"/>
            <a:ext cx="9872272" cy="2070907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 smtClean="0">
                <a:latin typeface="+mn-lt"/>
              </a:rPr>
              <a:t>Pakistan Stock Exchange</a:t>
            </a:r>
            <a:endParaRPr lang="en-US" sz="4400" b="1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38060" y="2992463"/>
            <a:ext cx="2267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ea typeface="+mj-ea"/>
                <a:cs typeface="+mj-cs"/>
              </a:rPr>
              <a:t>Analyst Briefing </a:t>
            </a:r>
          </a:p>
        </p:txBody>
      </p:sp>
      <p:sp>
        <p:nvSpPr>
          <p:cNvPr id="3" name="Rectangle 2"/>
          <p:cNvSpPr/>
          <p:nvPr/>
        </p:nvSpPr>
        <p:spPr>
          <a:xfrm>
            <a:off x="-376264" y="3388281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ea typeface="+mj-ea"/>
                <a:cs typeface="+mj-cs"/>
              </a:rPr>
              <a:t>Financial </a:t>
            </a:r>
            <a:r>
              <a:rPr lang="en-US" sz="2000" b="1" dirty="0">
                <a:ea typeface="+mj-ea"/>
                <a:cs typeface="+mj-cs"/>
              </a:rPr>
              <a:t>Results for the </a:t>
            </a:r>
            <a:r>
              <a:rPr lang="en-US" sz="2000" b="1" dirty="0" smtClean="0">
                <a:ea typeface="+mj-ea"/>
                <a:cs typeface="+mj-cs"/>
              </a:rPr>
              <a:t>Year </a:t>
            </a:r>
            <a:r>
              <a:rPr lang="en-US" sz="2000" b="1" dirty="0">
                <a:ea typeface="+mj-ea"/>
                <a:cs typeface="+mj-cs"/>
              </a:rPr>
              <a:t>ended </a:t>
            </a:r>
            <a:endParaRPr lang="en-US" sz="2000" b="1" dirty="0" smtClean="0">
              <a:ea typeface="+mj-ea"/>
              <a:cs typeface="+mj-cs"/>
            </a:endParaRPr>
          </a:p>
          <a:p>
            <a:pPr algn="ctr"/>
            <a:r>
              <a:rPr lang="en-US" sz="2000" b="1" dirty="0" smtClean="0">
                <a:ea typeface="+mj-ea"/>
                <a:cs typeface="+mj-cs"/>
              </a:rPr>
              <a:t>June 30, 2020</a:t>
            </a:r>
            <a:endParaRPr lang="en-US" sz="2000" b="1" dirty="0">
              <a:ea typeface="+mj-ea"/>
              <a:cs typeface="+mj-cs"/>
            </a:endParaRPr>
          </a:p>
        </p:txBody>
      </p:sp>
      <p:pic>
        <p:nvPicPr>
          <p:cNvPr id="8" name="Picture 7" descr="PSX-Gold-FinalDDDDDD.png"/>
          <p:cNvPicPr>
            <a:picLocks noChangeAspect="1"/>
          </p:cNvPicPr>
          <p:nvPr/>
        </p:nvPicPr>
        <p:blipFill>
          <a:blip r:embed="rId2" cstate="print">
            <a:lum bright="-42000" contrast="-3000"/>
          </a:blip>
          <a:stretch>
            <a:fillRect/>
          </a:stretch>
        </p:blipFill>
        <p:spPr>
          <a:xfrm>
            <a:off x="7374790" y="2092729"/>
            <a:ext cx="3128538" cy="2591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85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30634" y="37232"/>
            <a:ext cx="10515600" cy="50430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+mn-lt"/>
                <a:ea typeface="+mn-ea"/>
                <a:cs typeface="+mn-cs"/>
              </a:rPr>
              <a:t>Financial Highlights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30634" y="570914"/>
            <a:ext cx="1108397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9" name="Group 58"/>
          <p:cNvGrpSpPr/>
          <p:nvPr/>
        </p:nvGrpSpPr>
        <p:grpSpPr>
          <a:xfrm>
            <a:off x="178203" y="712545"/>
            <a:ext cx="11961571" cy="6145456"/>
            <a:chOff x="835596" y="4255615"/>
            <a:chExt cx="10978546" cy="3815749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B45F4A82-A194-43F3-B6CB-3287C9DF2C2D}"/>
                </a:ext>
              </a:extLst>
            </p:cNvPr>
            <p:cNvSpPr/>
            <p:nvPr/>
          </p:nvSpPr>
          <p:spPr>
            <a:xfrm>
              <a:off x="835596" y="4259004"/>
              <a:ext cx="10978546" cy="38123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5" name="사각형: 둥근 위쪽 모서리 27">
              <a:extLst>
                <a:ext uri="{FF2B5EF4-FFF2-40B4-BE49-F238E27FC236}">
                  <a16:creationId xmlns:a16="http://schemas.microsoft.com/office/drawing/2014/main" id="{132FB2B8-23DD-48B9-9C95-A19F237CB0D1}"/>
                </a:ext>
              </a:extLst>
            </p:cNvPr>
            <p:cNvSpPr/>
            <p:nvPr/>
          </p:nvSpPr>
          <p:spPr>
            <a:xfrm rot="10800000">
              <a:off x="2981884" y="4255615"/>
              <a:ext cx="755015" cy="303727"/>
            </a:xfrm>
            <a:prstGeom prst="round2SameRect">
              <a:avLst>
                <a:gd name="adj1" fmla="val 31154"/>
                <a:gd name="adj2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사각형: 둥근 위쪽 모서리 27">
              <a:extLst>
                <a:ext uri="{FF2B5EF4-FFF2-40B4-BE49-F238E27FC236}">
                  <a16:creationId xmlns:a16="http://schemas.microsoft.com/office/drawing/2014/main" id="{132FB2B8-23DD-48B9-9C95-A19F237CB0D1}"/>
                </a:ext>
              </a:extLst>
            </p:cNvPr>
            <p:cNvSpPr/>
            <p:nvPr/>
          </p:nvSpPr>
          <p:spPr>
            <a:xfrm rot="10800000">
              <a:off x="5465974" y="4255847"/>
              <a:ext cx="1018732" cy="303495"/>
            </a:xfrm>
            <a:prstGeom prst="round2SameRect">
              <a:avLst>
                <a:gd name="adj1" fmla="val 31154"/>
                <a:gd name="adj2" fmla="val 0"/>
              </a:avLst>
            </a:prstGeom>
            <a:solidFill>
              <a:srgbClr val="064E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사각형: 둥근 위쪽 모서리 27">
              <a:extLst>
                <a:ext uri="{FF2B5EF4-FFF2-40B4-BE49-F238E27FC236}">
                  <a16:creationId xmlns:a16="http://schemas.microsoft.com/office/drawing/2014/main" id="{132FB2B8-23DD-48B9-9C95-A19F237CB0D1}"/>
                </a:ext>
              </a:extLst>
            </p:cNvPr>
            <p:cNvSpPr/>
            <p:nvPr/>
          </p:nvSpPr>
          <p:spPr>
            <a:xfrm rot="10800000">
              <a:off x="6826843" y="4271375"/>
              <a:ext cx="4841262" cy="287967"/>
            </a:xfrm>
            <a:prstGeom prst="round2SameRect">
              <a:avLst>
                <a:gd name="adj1" fmla="val 31154"/>
                <a:gd name="adj2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aphicFrame>
        <p:nvGraphicFramePr>
          <p:cNvPr id="84" name="Table 83">
            <a:extLst>
              <a:ext uri="{FF2B5EF4-FFF2-40B4-BE49-F238E27FC236}">
                <a16:creationId xmlns:a16="http://schemas.microsoft.com/office/drawing/2014/main" id="{AB098DFC-E3C0-4367-A7D4-AA43D71D31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664450"/>
              </p:ext>
            </p:extLst>
          </p:nvPr>
        </p:nvGraphicFramePr>
        <p:xfrm>
          <a:off x="126130" y="997446"/>
          <a:ext cx="11802279" cy="58864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1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7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6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35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25708">
                  <a:extLst>
                    <a:ext uri="{9D8B030D-6E8A-4147-A177-3AD203B41FA5}">
                      <a16:colId xmlns:a16="http://schemas.microsoft.com/office/drawing/2014/main" val="560493142"/>
                    </a:ext>
                  </a:extLst>
                </a:gridCol>
                <a:gridCol w="2836587">
                  <a:extLst>
                    <a:ext uri="{9D8B030D-6E8A-4147-A177-3AD203B41FA5}">
                      <a16:colId xmlns:a16="http://schemas.microsoft.com/office/drawing/2014/main" val="761823921"/>
                    </a:ext>
                  </a:extLst>
                </a:gridCol>
              </a:tblGrid>
              <a:tr h="16708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 smtClean="0">
                          <a:effectLst/>
                          <a:latin typeface="+mj-lt"/>
                        </a:rPr>
                        <a:t>Core Operating Revenue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795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734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latin typeface="+mj-lt"/>
                        </a:rPr>
                        <a:t>8%</a:t>
                      </a:r>
                      <a:endParaRPr lang="ko-KR" altLang="en-US" sz="1400" b="1" dirty="0">
                        <a:solidFill>
                          <a:srgbClr val="00B05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 rtl="0" fontAlgn="ctr"/>
                      <a:endParaRPr lang="en-US" sz="130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algn="just" rtl="0" fontAlgn="ctr"/>
                      <a:r>
                        <a:rPr lang="en-US" sz="13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Overall </a:t>
                      </a:r>
                      <a:r>
                        <a:rPr lang="en-US" sz="13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increase due </a:t>
                      </a:r>
                      <a:r>
                        <a:rPr lang="en-US" sz="13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 following initiatives </a:t>
                      </a:r>
                      <a:r>
                        <a:rPr lang="en-US" sz="13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implemented during the </a:t>
                      </a:r>
                      <a:r>
                        <a:rPr lang="en-US" sz="13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FY19-20 effective July 01, 2019:</a:t>
                      </a:r>
                    </a:p>
                    <a:p>
                      <a:pPr marL="0" indent="0" algn="just" rtl="0" fontAlgn="ctr">
                        <a:buFontTx/>
                        <a:buNone/>
                      </a:pPr>
                      <a:r>
                        <a:rPr lang="en-US" sz="130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3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Annual Listing Fee incremental revenue of PKR</a:t>
                      </a:r>
                      <a:r>
                        <a:rPr lang="en-US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66</a:t>
                      </a:r>
                      <a:r>
                        <a:rPr lang="en-US" sz="13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million in FY19-20</a:t>
                      </a:r>
                      <a:r>
                        <a:rPr lang="en-US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 algn="just" rtl="0" fontAlgn="ctr">
                        <a:buFontTx/>
                        <a:buNone/>
                      </a:pPr>
                      <a:r>
                        <a:rPr lang="en-US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ii) Additional cost recovery of </a:t>
                      </a:r>
                      <a:r>
                        <a:rPr lang="en-US" sz="13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PKR</a:t>
                      </a:r>
                      <a:r>
                        <a:rPr lang="en-US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 million in FY19-20 with respect to IT Facilities and services provided to occupants of the premises.</a:t>
                      </a:r>
                    </a:p>
                    <a:p>
                      <a:pPr marL="0" indent="0" algn="just" rtl="0" fontAlgn="ctr">
                        <a:buFontTx/>
                        <a:buNone/>
                      </a:pPr>
                      <a:r>
                        <a:rPr lang="en-US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Moreover, despite the uncertain economic environment, average daily traded values increased in contrast to last year i.e. </a:t>
                      </a:r>
                      <a:r>
                        <a:rPr lang="en-US" sz="13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PKR</a:t>
                      </a:r>
                      <a:r>
                        <a:rPr lang="en-US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10.8 billion in FY19-20 vs. </a:t>
                      </a:r>
                      <a:r>
                        <a:rPr lang="en-US" sz="13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PKR</a:t>
                      </a:r>
                      <a:r>
                        <a:rPr lang="en-US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9.5 billion in FY18-19, resulting in an increase in trading fees by </a:t>
                      </a:r>
                      <a:r>
                        <a:rPr lang="en-US" sz="13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PKR</a:t>
                      </a:r>
                      <a:r>
                        <a:rPr lang="en-US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13 million.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67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 smtClean="0">
                          <a:effectLst/>
                          <a:latin typeface="+mj-lt"/>
                        </a:rPr>
                        <a:t>Other Revenue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+mj-lt"/>
                          <a:cs typeface="+mn-cs"/>
                        </a:rPr>
                        <a:t>(4%)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Net decrease due to the following:</a:t>
                      </a:r>
                      <a:endParaRPr lang="en-US" sz="13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3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Decrease in rental income by PKR</a:t>
                      </a:r>
                      <a:r>
                        <a:rPr lang="en-US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million as MCB and Bank of Khyber were vacated. Consequently,</a:t>
                      </a:r>
                      <a:r>
                        <a:rPr lang="en-US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</a:t>
                      </a:r>
                      <a:r>
                        <a:rPr lang="en-US" sz="13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pace vacated by MCB is in process of being rented out, whereas, Bank of Khyber is being used as IT store.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ii) Decrease in other</a:t>
                      </a:r>
                      <a:r>
                        <a:rPr lang="en-US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revenue by </a:t>
                      </a:r>
                      <a:r>
                        <a:rPr lang="en-US" sz="13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PKR</a:t>
                      </a:r>
                      <a:r>
                        <a:rPr lang="en-US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 million </a:t>
                      </a:r>
                      <a:r>
                        <a:rPr lang="en-US" sz="13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mainly due to the reason that during the FY19 higher exchange gain realization owing to exchange rate movement, income generated from sale of debris / scrap items and higher dividend received from VIS Credit Rating Company Limited.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iii) However, adverse</a:t>
                      </a:r>
                      <a:r>
                        <a:rPr lang="en-US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effect on revenues was mitigated by increase in</a:t>
                      </a:r>
                      <a:r>
                        <a:rPr lang="en-US" sz="13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markup income by PKR</a:t>
                      </a:r>
                      <a:r>
                        <a:rPr lang="en-US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million, due to higher rate of return on fund.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02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Share of Associates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384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344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12%</a:t>
                      </a:r>
                      <a:endParaRPr lang="ko-KR" altLang="en-US" sz="1400" b="1" dirty="0" smtClean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Higher profit reported by both the Associated companies owing to improved performance.</a:t>
                      </a:r>
                      <a:endParaRPr lang="en-US" sz="13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0445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u="none" strike="noStrike" dirty="0" smtClean="0">
                          <a:effectLst/>
                          <a:latin typeface="+mj-lt"/>
                        </a:rPr>
                        <a:t>Total Revenue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1,372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1,280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7%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30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30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520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u="none" strike="noStrike" dirty="0" smtClean="0">
                          <a:effectLst/>
                          <a:latin typeface="+mj-lt"/>
                        </a:rPr>
                        <a:t>Total Expenses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(1,182)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(1,188)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(0.5%)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Decrease in expenses as Management was conscious of the difficult business environment and focused on effective cost management.</a:t>
                      </a:r>
                      <a:endParaRPr lang="ko-KR" altLang="en-US" sz="130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300" b="1" dirty="0">
                        <a:solidFill>
                          <a:srgbClr val="FF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1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u="none" strike="noStrike" dirty="0" smtClean="0">
                          <a:effectLst/>
                          <a:latin typeface="+mj-lt"/>
                        </a:rPr>
                        <a:t>Pre Tax Profit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190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92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1.1x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300" b="1" dirty="0">
                        <a:solidFill>
                          <a:srgbClr val="FF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300" b="1" dirty="0">
                        <a:solidFill>
                          <a:srgbClr val="FF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 smtClean="0">
                          <a:effectLst/>
                          <a:latin typeface="+mj-lt"/>
                        </a:rPr>
                        <a:t>Profit After Tax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194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88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1.2x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300" b="1" dirty="0">
                        <a:solidFill>
                          <a:srgbClr val="FF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300" b="1" dirty="0">
                        <a:solidFill>
                          <a:srgbClr val="FF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 smtClean="0">
                          <a:effectLst/>
                          <a:latin typeface="+mj-lt"/>
                        </a:rPr>
                        <a:t>Earning Per Share</a:t>
                      </a:r>
                      <a:r>
                        <a:rPr lang="en-US" sz="1400" b="1" u="none" strike="noStrike" baseline="0" dirty="0" smtClean="0">
                          <a:effectLst/>
                          <a:latin typeface="+mj-lt"/>
                        </a:rPr>
                        <a:t> (EPS)</a:t>
                      </a:r>
                      <a:endParaRPr lang="en-US" sz="1400" b="1" u="none" strike="noStrike" dirty="0" smtClean="0">
                        <a:effectLst/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0.24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0.11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1.2x</a:t>
                      </a:r>
                      <a:endParaRPr lang="ko-KR" altLang="en-US" sz="1400" b="1" dirty="0" smtClean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300" b="1" dirty="0">
                        <a:solidFill>
                          <a:srgbClr val="FF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300" b="1" dirty="0">
                        <a:solidFill>
                          <a:srgbClr val="FF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3063669"/>
                  </a:ext>
                </a:extLst>
              </a:tr>
            </a:tbl>
          </a:graphicData>
        </a:graphic>
      </p:graphicFrame>
      <p:sp>
        <p:nvSpPr>
          <p:cNvPr id="86" name="사각형: 둥근 위쪽 모서리 27">
            <a:extLst>
              <a:ext uri="{FF2B5EF4-FFF2-40B4-BE49-F238E27FC236}">
                <a16:creationId xmlns:a16="http://schemas.microsoft.com/office/drawing/2014/main" id="{132FB2B8-23DD-48B9-9C95-A19F237CB0D1}"/>
              </a:ext>
            </a:extLst>
          </p:cNvPr>
          <p:cNvSpPr/>
          <p:nvPr/>
        </p:nvSpPr>
        <p:spPr>
          <a:xfrm rot="10800000">
            <a:off x="3839173" y="720193"/>
            <a:ext cx="797770" cy="481520"/>
          </a:xfrm>
          <a:prstGeom prst="round2SameRect">
            <a:avLst>
              <a:gd name="adj1" fmla="val 31154"/>
              <a:gd name="adj2" fmla="val 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227453" y="750586"/>
            <a:ext cx="22242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PKR Millions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53801" y="767066"/>
            <a:ext cx="1346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FY19-20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565641" y="754003"/>
            <a:ext cx="1346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FY18-19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43131" y="782952"/>
            <a:ext cx="888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848785" y="750586"/>
            <a:ext cx="460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Variance Analysis</a:t>
            </a:r>
          </a:p>
        </p:txBody>
      </p:sp>
      <p:pic>
        <p:nvPicPr>
          <p:cNvPr id="99" name="Picture 98" descr="PSX-Gold-FinalDDDDDD.png"/>
          <p:cNvPicPr>
            <a:picLocks noChangeAspect="1"/>
          </p:cNvPicPr>
          <p:nvPr/>
        </p:nvPicPr>
        <p:blipFill>
          <a:blip r:embed="rId2" cstate="print">
            <a:lum bright="-42000" contrast="-3000"/>
          </a:blip>
          <a:stretch>
            <a:fillRect/>
          </a:stretch>
        </p:blipFill>
        <p:spPr>
          <a:xfrm>
            <a:off x="11520096" y="79852"/>
            <a:ext cx="619679" cy="51322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6426926" y="2769326"/>
            <a:ext cx="5553735" cy="26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6426747" y="4754881"/>
            <a:ext cx="5553735" cy="26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6426746" y="5220790"/>
            <a:ext cx="5553735" cy="26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8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69823" y="350738"/>
            <a:ext cx="10515600" cy="50430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latin typeface="+mn-lt"/>
                <a:ea typeface="+mn-ea"/>
                <a:cs typeface="+mn-cs"/>
              </a:rPr>
              <a:t>Revenue</a:t>
            </a:r>
            <a:endParaRPr lang="en-US" sz="2800" dirty="0">
              <a:latin typeface="+mn-lt"/>
              <a:ea typeface="+mn-ea"/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69823" y="884420"/>
            <a:ext cx="1108397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9918180" y="633570"/>
            <a:ext cx="22242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PKR Millions</a:t>
            </a:r>
            <a:endParaRPr lang="en-US" b="1" dirty="0"/>
          </a:p>
        </p:txBody>
      </p:sp>
      <p:sp>
        <p:nvSpPr>
          <p:cNvPr id="35" name="Rectangle 34"/>
          <p:cNvSpPr/>
          <p:nvPr/>
        </p:nvSpPr>
        <p:spPr>
          <a:xfrm>
            <a:off x="0" y="6487601"/>
            <a:ext cx="78377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514152">
              <a:spcAft>
                <a:spcPts val="300"/>
              </a:spcAft>
              <a:buClr>
                <a:srgbClr val="004C92"/>
              </a:buClr>
              <a:buSzPct val="100000"/>
            </a:pPr>
            <a:r>
              <a:rPr lang="en-US" sz="1400" b="1" i="1" u="sng" dirty="0" smtClean="0">
                <a:latin typeface="Candara" panose="020E0502030303020204" pitchFamily="34" charset="0"/>
                <a:cs typeface="Calibri"/>
              </a:rPr>
              <a:t>*Other Revenue: </a:t>
            </a:r>
            <a:r>
              <a:rPr lang="en-US" sz="1400" i="1" dirty="0" smtClean="0">
                <a:latin typeface="Candara" panose="020E0502030303020204" pitchFamily="34" charset="0"/>
                <a:cs typeface="Calibri"/>
              </a:rPr>
              <a:t>Interest Income + Rental </a:t>
            </a:r>
            <a:r>
              <a:rPr lang="en-US" sz="1400" i="1" dirty="0">
                <a:latin typeface="Candara" panose="020E0502030303020204" pitchFamily="34" charset="0"/>
                <a:cs typeface="Calibri"/>
              </a:rPr>
              <a:t>Income + Exchange gain, gain on sale of Fixed Assets, etc. </a:t>
            </a:r>
          </a:p>
        </p:txBody>
      </p:sp>
      <p:pic>
        <p:nvPicPr>
          <p:cNvPr id="37" name="Picture 36" descr="PSX-Gold-FinalDDDDDD.png"/>
          <p:cNvPicPr>
            <a:picLocks noChangeAspect="1"/>
          </p:cNvPicPr>
          <p:nvPr/>
        </p:nvPicPr>
        <p:blipFill>
          <a:blip r:embed="rId2" cstate="print">
            <a:lum bright="-42000" contrast="-3000"/>
          </a:blip>
          <a:stretch>
            <a:fillRect/>
          </a:stretch>
        </p:blipFill>
        <p:spPr>
          <a:xfrm>
            <a:off x="11311088" y="262734"/>
            <a:ext cx="619679" cy="513228"/>
          </a:xfrm>
          <a:prstGeom prst="rect">
            <a:avLst/>
          </a:prstGeom>
        </p:spPr>
      </p:pic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6305593"/>
              </p:ext>
            </p:extLst>
          </p:nvPr>
        </p:nvGraphicFramePr>
        <p:xfrm>
          <a:off x="269824" y="992879"/>
          <a:ext cx="11041264" cy="5334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5567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69823" y="350738"/>
            <a:ext cx="10515600" cy="50430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latin typeface="+mn-lt"/>
                <a:ea typeface="+mn-ea"/>
                <a:cs typeface="+mn-cs"/>
              </a:rPr>
              <a:t>Expenses</a:t>
            </a:r>
            <a:endParaRPr lang="en-US" sz="2800" dirty="0">
              <a:latin typeface="+mn-lt"/>
              <a:ea typeface="+mn-ea"/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69823" y="884420"/>
            <a:ext cx="1108397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9918180" y="633570"/>
            <a:ext cx="22242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PKR Millions</a:t>
            </a: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39188" y="6257119"/>
            <a:ext cx="11839327" cy="561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514152">
              <a:spcAft>
                <a:spcPts val="300"/>
              </a:spcAft>
              <a:buClr>
                <a:srgbClr val="004C92"/>
              </a:buClr>
              <a:buSzPct val="100000"/>
            </a:pPr>
            <a:r>
              <a:rPr lang="fr-CA" sz="1400" b="1" i="1" dirty="0">
                <a:solidFill>
                  <a:prstClr val="black"/>
                </a:solidFill>
                <a:latin typeface="Candara" panose="020E0502030303020204" pitchFamily="34" charset="0"/>
                <a:cs typeface="Calibri"/>
              </a:rPr>
              <a:t>*</a:t>
            </a:r>
            <a:r>
              <a:rPr lang="fr-CA" sz="1400" b="1" i="1" dirty="0" err="1">
                <a:solidFill>
                  <a:prstClr val="black"/>
                </a:solidFill>
                <a:latin typeface="Candara" panose="020E0502030303020204" pitchFamily="34" charset="0"/>
                <a:cs typeface="Calibri"/>
              </a:rPr>
              <a:t>Other</a:t>
            </a:r>
            <a:r>
              <a:rPr lang="fr-CA" sz="1400" b="1" i="1" dirty="0">
                <a:solidFill>
                  <a:prstClr val="black"/>
                </a:solidFill>
                <a:latin typeface="Candara" panose="020E0502030303020204" pitchFamily="34" charset="0"/>
                <a:cs typeface="Calibri"/>
              </a:rPr>
              <a:t> </a:t>
            </a:r>
            <a:r>
              <a:rPr lang="fr-CA" sz="1400" b="1" i="1" dirty="0" err="1" smtClean="0">
                <a:solidFill>
                  <a:prstClr val="black"/>
                </a:solidFill>
                <a:latin typeface="Candara" panose="020E0502030303020204" pitchFamily="34" charset="0"/>
                <a:cs typeface="Calibri"/>
              </a:rPr>
              <a:t>Expenses</a:t>
            </a:r>
            <a:endParaRPr lang="fr-CA" sz="1400" b="1" i="1" dirty="0" smtClean="0">
              <a:solidFill>
                <a:prstClr val="black"/>
              </a:solidFill>
              <a:latin typeface="Candara" panose="020E0502030303020204" pitchFamily="34" charset="0"/>
              <a:cs typeface="Calibri"/>
            </a:endParaRPr>
          </a:p>
          <a:p>
            <a:pPr marL="0" lvl="1" defTabSz="514152">
              <a:spcAft>
                <a:spcPts val="300"/>
              </a:spcAft>
              <a:buClr>
                <a:srgbClr val="004C92"/>
              </a:buClr>
              <a:buSzPct val="100000"/>
            </a:pPr>
            <a:r>
              <a:rPr lang="fr-CA" sz="1400" i="1" dirty="0" err="1" smtClean="0">
                <a:solidFill>
                  <a:prstClr val="black"/>
                </a:solidFill>
                <a:latin typeface="Candara" panose="020E0502030303020204" pitchFamily="34" charset="0"/>
                <a:cs typeface="Calibri"/>
              </a:rPr>
              <a:t>Rent</a:t>
            </a:r>
            <a:r>
              <a:rPr lang="fr-CA" sz="1400" i="1" dirty="0">
                <a:solidFill>
                  <a:prstClr val="black"/>
                </a:solidFill>
                <a:latin typeface="Candara" panose="020E0502030303020204" pitchFamily="34" charset="0"/>
                <a:cs typeface="Calibri"/>
              </a:rPr>
              <a:t>, </a:t>
            </a:r>
            <a:r>
              <a:rPr lang="fr-CA" sz="1400" i="1" dirty="0" err="1">
                <a:solidFill>
                  <a:prstClr val="black"/>
                </a:solidFill>
                <a:latin typeface="Candara" panose="020E0502030303020204" pitchFamily="34" charset="0"/>
                <a:cs typeface="Calibri"/>
              </a:rPr>
              <a:t>Insurance</a:t>
            </a:r>
            <a:r>
              <a:rPr lang="fr-CA" sz="1400" i="1" dirty="0">
                <a:solidFill>
                  <a:prstClr val="black"/>
                </a:solidFill>
                <a:latin typeface="Candara" panose="020E0502030303020204" pitchFamily="34" charset="0"/>
                <a:cs typeface="Calibri"/>
              </a:rPr>
              <a:t>, Travelling, Security, </a:t>
            </a:r>
            <a:r>
              <a:rPr lang="fr-CA" sz="1400" i="1" dirty="0" err="1">
                <a:solidFill>
                  <a:prstClr val="black"/>
                </a:solidFill>
                <a:latin typeface="Candara" panose="020E0502030303020204" pitchFamily="34" charset="0"/>
                <a:cs typeface="Calibri"/>
              </a:rPr>
              <a:t>Advertisement</a:t>
            </a:r>
            <a:r>
              <a:rPr lang="fr-CA" sz="1400" i="1" dirty="0">
                <a:solidFill>
                  <a:prstClr val="black"/>
                </a:solidFill>
                <a:latin typeface="Candara" panose="020E0502030303020204" pitchFamily="34" charset="0"/>
                <a:cs typeface="Calibri"/>
              </a:rPr>
              <a:t> &amp; marketing, </a:t>
            </a:r>
            <a:r>
              <a:rPr lang="fr-CA" sz="1400" i="1" dirty="0" err="1" smtClean="0">
                <a:solidFill>
                  <a:prstClr val="black"/>
                </a:solidFill>
                <a:latin typeface="Candara" panose="020E0502030303020204" pitchFamily="34" charset="0"/>
                <a:cs typeface="Calibri"/>
              </a:rPr>
              <a:t>Directors</a:t>
            </a:r>
            <a:r>
              <a:rPr lang="fr-CA" sz="1400" i="1" dirty="0" smtClean="0">
                <a:solidFill>
                  <a:prstClr val="black"/>
                </a:solidFill>
                <a:latin typeface="Candara" panose="020E0502030303020204" pitchFamily="34" charset="0"/>
                <a:cs typeface="Calibri"/>
              </a:rPr>
              <a:t>’ </a:t>
            </a:r>
            <a:r>
              <a:rPr lang="fr-CA" sz="1400" i="1" dirty="0" err="1" smtClean="0">
                <a:solidFill>
                  <a:prstClr val="black"/>
                </a:solidFill>
                <a:latin typeface="Candara" panose="020E0502030303020204" pitchFamily="34" charset="0"/>
                <a:cs typeface="Calibri"/>
              </a:rPr>
              <a:t>remuneration</a:t>
            </a:r>
            <a:r>
              <a:rPr lang="fr-CA" sz="1400" i="1" dirty="0" smtClean="0">
                <a:solidFill>
                  <a:prstClr val="black"/>
                </a:solidFill>
                <a:latin typeface="Candara" panose="020E0502030303020204" pitchFamily="34" charset="0"/>
                <a:cs typeface="Calibri"/>
              </a:rPr>
              <a:t>, Contribution </a:t>
            </a:r>
            <a:r>
              <a:rPr lang="fr-CA" sz="1400" i="1" dirty="0">
                <a:solidFill>
                  <a:prstClr val="black"/>
                </a:solidFill>
                <a:latin typeface="Candara" panose="020E0502030303020204" pitchFamily="34" charset="0"/>
                <a:cs typeface="Calibri"/>
              </a:rPr>
              <a:t>to </a:t>
            </a:r>
            <a:r>
              <a:rPr lang="fr-CA" sz="1400" i="1" dirty="0" smtClean="0">
                <a:solidFill>
                  <a:prstClr val="black"/>
                </a:solidFill>
                <a:latin typeface="Candara" panose="020E0502030303020204" pitchFamily="34" charset="0"/>
                <a:cs typeface="Calibri"/>
              </a:rPr>
              <a:t>CCPCF </a:t>
            </a:r>
            <a:r>
              <a:rPr lang="fr-CA" sz="1400" i="1" dirty="0">
                <a:solidFill>
                  <a:prstClr val="black"/>
                </a:solidFill>
                <a:latin typeface="Candara" panose="020E0502030303020204" pitchFamily="34" charset="0"/>
                <a:cs typeface="Calibri"/>
              </a:rPr>
              <a:t>@1% of revenue, etc.</a:t>
            </a:r>
          </a:p>
        </p:txBody>
      </p:sp>
      <p:pic>
        <p:nvPicPr>
          <p:cNvPr id="12" name="Picture 11" descr="PSX-Gold-FinalDDDDDD.png"/>
          <p:cNvPicPr>
            <a:picLocks noChangeAspect="1"/>
          </p:cNvPicPr>
          <p:nvPr/>
        </p:nvPicPr>
        <p:blipFill>
          <a:blip r:embed="rId2" cstate="print">
            <a:lum bright="-42000" contrast="-3000"/>
          </a:blip>
          <a:stretch>
            <a:fillRect/>
          </a:stretch>
        </p:blipFill>
        <p:spPr>
          <a:xfrm>
            <a:off x="11311088" y="262734"/>
            <a:ext cx="619679" cy="513228"/>
          </a:xfrm>
          <a:prstGeom prst="rect">
            <a:avLst/>
          </a:prstGeom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1440040"/>
              </p:ext>
            </p:extLst>
          </p:nvPr>
        </p:nvGraphicFramePr>
        <p:xfrm>
          <a:off x="269823" y="1105893"/>
          <a:ext cx="11041265" cy="5098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4527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69823" y="1095158"/>
            <a:ext cx="11660944" cy="4979071"/>
            <a:chOff x="835596" y="4059127"/>
            <a:chExt cx="10978546" cy="403922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45F4A82-A194-43F3-B6CB-3287C9DF2C2D}"/>
                </a:ext>
              </a:extLst>
            </p:cNvPr>
            <p:cNvSpPr/>
            <p:nvPr/>
          </p:nvSpPr>
          <p:spPr>
            <a:xfrm>
              <a:off x="835596" y="4285987"/>
              <a:ext cx="10978546" cy="38123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6761622" y="4059127"/>
              <a:ext cx="2436989" cy="425886"/>
              <a:chOff x="4610427" y="2707736"/>
              <a:chExt cx="3022760" cy="425886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21" name="Rectangle 13">
                <a:extLst>
                  <a:ext uri="{FF2B5EF4-FFF2-40B4-BE49-F238E27FC236}">
                    <a16:creationId xmlns:a16="http://schemas.microsoft.com/office/drawing/2014/main" id="{C4E86523-EC23-45B1-980E-1C005AE51E4D}"/>
                  </a:ext>
                </a:extLst>
              </p:cNvPr>
              <p:cNvSpPr/>
              <p:nvPr/>
            </p:nvSpPr>
            <p:spPr>
              <a:xfrm rot="16200000">
                <a:off x="6008377" y="1309786"/>
                <a:ext cx="226859" cy="3022760"/>
              </a:xfrm>
              <a:custGeom>
                <a:avLst/>
                <a:gdLst>
                  <a:gd name="connsiteX0" fmla="*/ 0 w 232581"/>
                  <a:gd name="connsiteY0" fmla="*/ 0 h 2020467"/>
                  <a:gd name="connsiteX1" fmla="*/ 232581 w 232581"/>
                  <a:gd name="connsiteY1" fmla="*/ 0 h 2020467"/>
                  <a:gd name="connsiteX2" fmla="*/ 232581 w 232581"/>
                  <a:gd name="connsiteY2" fmla="*/ 2020467 h 2020467"/>
                  <a:gd name="connsiteX3" fmla="*/ 0 w 232581"/>
                  <a:gd name="connsiteY3" fmla="*/ 2020467 h 2020467"/>
                  <a:gd name="connsiteX4" fmla="*/ 0 w 232581"/>
                  <a:gd name="connsiteY4" fmla="*/ 0 h 2020467"/>
                  <a:gd name="connsiteX0" fmla="*/ 0 w 232581"/>
                  <a:gd name="connsiteY0" fmla="*/ 0 h 2020467"/>
                  <a:gd name="connsiteX1" fmla="*/ 232581 w 232581"/>
                  <a:gd name="connsiteY1" fmla="*/ 0 h 2020467"/>
                  <a:gd name="connsiteX2" fmla="*/ 232581 w 232581"/>
                  <a:gd name="connsiteY2" fmla="*/ 1839492 h 2020467"/>
                  <a:gd name="connsiteX3" fmla="*/ 0 w 232581"/>
                  <a:gd name="connsiteY3" fmla="*/ 2020467 h 2020467"/>
                  <a:gd name="connsiteX4" fmla="*/ 0 w 232581"/>
                  <a:gd name="connsiteY4" fmla="*/ 0 h 2020467"/>
                  <a:gd name="connsiteX0" fmla="*/ 0 w 242106"/>
                  <a:gd name="connsiteY0" fmla="*/ 0 h 2020467"/>
                  <a:gd name="connsiteX1" fmla="*/ 242106 w 242106"/>
                  <a:gd name="connsiteY1" fmla="*/ 180975 h 2020467"/>
                  <a:gd name="connsiteX2" fmla="*/ 232581 w 242106"/>
                  <a:gd name="connsiteY2" fmla="*/ 1839492 h 2020467"/>
                  <a:gd name="connsiteX3" fmla="*/ 0 w 242106"/>
                  <a:gd name="connsiteY3" fmla="*/ 2020467 h 2020467"/>
                  <a:gd name="connsiteX4" fmla="*/ 0 w 242106"/>
                  <a:gd name="connsiteY4" fmla="*/ 0 h 2020467"/>
                  <a:gd name="connsiteX0" fmla="*/ 0 w 232581"/>
                  <a:gd name="connsiteY0" fmla="*/ 0 h 2020467"/>
                  <a:gd name="connsiteX1" fmla="*/ 223056 w 232581"/>
                  <a:gd name="connsiteY1" fmla="*/ 200025 h 2020467"/>
                  <a:gd name="connsiteX2" fmla="*/ 232581 w 232581"/>
                  <a:gd name="connsiteY2" fmla="*/ 1839492 h 2020467"/>
                  <a:gd name="connsiteX3" fmla="*/ 0 w 232581"/>
                  <a:gd name="connsiteY3" fmla="*/ 2020467 h 2020467"/>
                  <a:gd name="connsiteX4" fmla="*/ 0 w 232581"/>
                  <a:gd name="connsiteY4" fmla="*/ 0 h 2020467"/>
                  <a:gd name="connsiteX0" fmla="*/ 0 w 242106"/>
                  <a:gd name="connsiteY0" fmla="*/ 0 h 2020467"/>
                  <a:gd name="connsiteX1" fmla="*/ 242106 w 242106"/>
                  <a:gd name="connsiteY1" fmla="*/ 200025 h 2020467"/>
                  <a:gd name="connsiteX2" fmla="*/ 232581 w 242106"/>
                  <a:gd name="connsiteY2" fmla="*/ 1839492 h 2020467"/>
                  <a:gd name="connsiteX3" fmla="*/ 0 w 242106"/>
                  <a:gd name="connsiteY3" fmla="*/ 2020467 h 2020467"/>
                  <a:gd name="connsiteX4" fmla="*/ 0 w 242106"/>
                  <a:gd name="connsiteY4" fmla="*/ 0 h 2020467"/>
                  <a:gd name="connsiteX0" fmla="*/ 0 w 232581"/>
                  <a:gd name="connsiteY0" fmla="*/ 0 h 2020467"/>
                  <a:gd name="connsiteX1" fmla="*/ 232581 w 232581"/>
                  <a:gd name="connsiteY1" fmla="*/ 200025 h 2020467"/>
                  <a:gd name="connsiteX2" fmla="*/ 232581 w 232581"/>
                  <a:gd name="connsiteY2" fmla="*/ 1839492 h 2020467"/>
                  <a:gd name="connsiteX3" fmla="*/ 0 w 232581"/>
                  <a:gd name="connsiteY3" fmla="*/ 2020467 h 2020467"/>
                  <a:gd name="connsiteX4" fmla="*/ 0 w 232581"/>
                  <a:gd name="connsiteY4" fmla="*/ 0 h 2020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2581" h="2020467">
                    <a:moveTo>
                      <a:pt x="0" y="0"/>
                    </a:moveTo>
                    <a:lnTo>
                      <a:pt x="232581" y="200025"/>
                    </a:lnTo>
                    <a:lnTo>
                      <a:pt x="232581" y="1839492"/>
                    </a:lnTo>
                    <a:lnTo>
                      <a:pt x="0" y="20204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26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사각형: 둥근 위쪽 모서리 27">
                <a:extLst>
                  <a:ext uri="{FF2B5EF4-FFF2-40B4-BE49-F238E27FC236}">
                    <a16:creationId xmlns:a16="http://schemas.microsoft.com/office/drawing/2014/main" id="{132FB2B8-23DD-48B9-9C95-A19F237CB0D1}"/>
                  </a:ext>
                </a:extLst>
              </p:cNvPr>
              <p:cNvSpPr/>
              <p:nvPr/>
            </p:nvSpPr>
            <p:spPr>
              <a:xfrm rot="10800000">
                <a:off x="4902185" y="2723922"/>
                <a:ext cx="2438546" cy="409700"/>
              </a:xfrm>
              <a:prstGeom prst="round2SameRect">
                <a:avLst>
                  <a:gd name="adj1" fmla="val 31154"/>
                  <a:gd name="adj2" fmla="val 0"/>
                </a:avLst>
              </a:prstGeom>
              <a:solidFill>
                <a:srgbClr val="064E0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9198616" y="4059129"/>
              <a:ext cx="2615526" cy="410883"/>
              <a:chOff x="2864382" y="2709791"/>
              <a:chExt cx="1541533" cy="409699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7" name="Rectangle 13">
                <a:extLst>
                  <a:ext uri="{FF2B5EF4-FFF2-40B4-BE49-F238E27FC236}">
                    <a16:creationId xmlns:a16="http://schemas.microsoft.com/office/drawing/2014/main" id="{C4E86523-EC23-45B1-980E-1C005AE51E4D}"/>
                  </a:ext>
                </a:extLst>
              </p:cNvPr>
              <p:cNvSpPr/>
              <p:nvPr/>
            </p:nvSpPr>
            <p:spPr>
              <a:xfrm rot="16200000">
                <a:off x="3527863" y="2052136"/>
                <a:ext cx="214571" cy="1541533"/>
              </a:xfrm>
              <a:custGeom>
                <a:avLst/>
                <a:gdLst>
                  <a:gd name="connsiteX0" fmla="*/ 0 w 232581"/>
                  <a:gd name="connsiteY0" fmla="*/ 0 h 2020467"/>
                  <a:gd name="connsiteX1" fmla="*/ 232581 w 232581"/>
                  <a:gd name="connsiteY1" fmla="*/ 0 h 2020467"/>
                  <a:gd name="connsiteX2" fmla="*/ 232581 w 232581"/>
                  <a:gd name="connsiteY2" fmla="*/ 2020467 h 2020467"/>
                  <a:gd name="connsiteX3" fmla="*/ 0 w 232581"/>
                  <a:gd name="connsiteY3" fmla="*/ 2020467 h 2020467"/>
                  <a:gd name="connsiteX4" fmla="*/ 0 w 232581"/>
                  <a:gd name="connsiteY4" fmla="*/ 0 h 2020467"/>
                  <a:gd name="connsiteX0" fmla="*/ 0 w 232581"/>
                  <a:gd name="connsiteY0" fmla="*/ 0 h 2020467"/>
                  <a:gd name="connsiteX1" fmla="*/ 232581 w 232581"/>
                  <a:gd name="connsiteY1" fmla="*/ 0 h 2020467"/>
                  <a:gd name="connsiteX2" fmla="*/ 232581 w 232581"/>
                  <a:gd name="connsiteY2" fmla="*/ 1839492 h 2020467"/>
                  <a:gd name="connsiteX3" fmla="*/ 0 w 232581"/>
                  <a:gd name="connsiteY3" fmla="*/ 2020467 h 2020467"/>
                  <a:gd name="connsiteX4" fmla="*/ 0 w 232581"/>
                  <a:gd name="connsiteY4" fmla="*/ 0 h 2020467"/>
                  <a:gd name="connsiteX0" fmla="*/ 0 w 242106"/>
                  <a:gd name="connsiteY0" fmla="*/ 0 h 2020467"/>
                  <a:gd name="connsiteX1" fmla="*/ 242106 w 242106"/>
                  <a:gd name="connsiteY1" fmla="*/ 180975 h 2020467"/>
                  <a:gd name="connsiteX2" fmla="*/ 232581 w 242106"/>
                  <a:gd name="connsiteY2" fmla="*/ 1839492 h 2020467"/>
                  <a:gd name="connsiteX3" fmla="*/ 0 w 242106"/>
                  <a:gd name="connsiteY3" fmla="*/ 2020467 h 2020467"/>
                  <a:gd name="connsiteX4" fmla="*/ 0 w 242106"/>
                  <a:gd name="connsiteY4" fmla="*/ 0 h 2020467"/>
                  <a:gd name="connsiteX0" fmla="*/ 0 w 232581"/>
                  <a:gd name="connsiteY0" fmla="*/ 0 h 2020467"/>
                  <a:gd name="connsiteX1" fmla="*/ 223056 w 232581"/>
                  <a:gd name="connsiteY1" fmla="*/ 200025 h 2020467"/>
                  <a:gd name="connsiteX2" fmla="*/ 232581 w 232581"/>
                  <a:gd name="connsiteY2" fmla="*/ 1839492 h 2020467"/>
                  <a:gd name="connsiteX3" fmla="*/ 0 w 232581"/>
                  <a:gd name="connsiteY3" fmla="*/ 2020467 h 2020467"/>
                  <a:gd name="connsiteX4" fmla="*/ 0 w 232581"/>
                  <a:gd name="connsiteY4" fmla="*/ 0 h 2020467"/>
                  <a:gd name="connsiteX0" fmla="*/ 0 w 242106"/>
                  <a:gd name="connsiteY0" fmla="*/ 0 h 2020467"/>
                  <a:gd name="connsiteX1" fmla="*/ 242106 w 242106"/>
                  <a:gd name="connsiteY1" fmla="*/ 200025 h 2020467"/>
                  <a:gd name="connsiteX2" fmla="*/ 232581 w 242106"/>
                  <a:gd name="connsiteY2" fmla="*/ 1839492 h 2020467"/>
                  <a:gd name="connsiteX3" fmla="*/ 0 w 242106"/>
                  <a:gd name="connsiteY3" fmla="*/ 2020467 h 2020467"/>
                  <a:gd name="connsiteX4" fmla="*/ 0 w 242106"/>
                  <a:gd name="connsiteY4" fmla="*/ 0 h 2020467"/>
                  <a:gd name="connsiteX0" fmla="*/ 0 w 232581"/>
                  <a:gd name="connsiteY0" fmla="*/ 0 h 2020467"/>
                  <a:gd name="connsiteX1" fmla="*/ 232581 w 232581"/>
                  <a:gd name="connsiteY1" fmla="*/ 200025 h 2020467"/>
                  <a:gd name="connsiteX2" fmla="*/ 232581 w 232581"/>
                  <a:gd name="connsiteY2" fmla="*/ 1839492 h 2020467"/>
                  <a:gd name="connsiteX3" fmla="*/ 0 w 232581"/>
                  <a:gd name="connsiteY3" fmla="*/ 2020467 h 2020467"/>
                  <a:gd name="connsiteX4" fmla="*/ 0 w 232581"/>
                  <a:gd name="connsiteY4" fmla="*/ 0 h 2020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2581" h="2020467">
                    <a:moveTo>
                      <a:pt x="0" y="0"/>
                    </a:moveTo>
                    <a:lnTo>
                      <a:pt x="232581" y="200025"/>
                    </a:lnTo>
                    <a:lnTo>
                      <a:pt x="232581" y="1839492"/>
                    </a:lnTo>
                    <a:lnTo>
                      <a:pt x="0" y="202046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사각형: 둥근 위쪽 모서리 27">
                <a:extLst>
                  <a:ext uri="{FF2B5EF4-FFF2-40B4-BE49-F238E27FC236}">
                    <a16:creationId xmlns:a16="http://schemas.microsoft.com/office/drawing/2014/main" id="{132FB2B8-23DD-48B9-9C95-A19F237CB0D1}"/>
                  </a:ext>
                </a:extLst>
              </p:cNvPr>
              <p:cNvSpPr/>
              <p:nvPr/>
            </p:nvSpPr>
            <p:spPr>
              <a:xfrm rot="10800000">
                <a:off x="3003347" y="2709791"/>
                <a:ext cx="1263600" cy="409699"/>
              </a:xfrm>
              <a:prstGeom prst="round2SameRect">
                <a:avLst>
                  <a:gd name="adj1" fmla="val 31154"/>
                  <a:gd name="adj2" fmla="val 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6" name="Title 1"/>
          <p:cNvSpPr txBox="1">
            <a:spLocks/>
          </p:cNvSpPr>
          <p:nvPr/>
        </p:nvSpPr>
        <p:spPr>
          <a:xfrm>
            <a:off x="269823" y="350738"/>
            <a:ext cx="10515600" cy="50430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latin typeface="+mn-lt"/>
                <a:ea typeface="+mn-ea"/>
                <a:cs typeface="+mn-cs"/>
              </a:rPr>
              <a:t>Balance Sheet</a:t>
            </a:r>
            <a:endParaRPr lang="en-US" sz="2800" dirty="0">
              <a:latin typeface="+mn-lt"/>
              <a:ea typeface="+mn-ea"/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69823" y="884420"/>
            <a:ext cx="1108397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9918180" y="633570"/>
            <a:ext cx="22242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PKR Millions</a:t>
            </a:r>
            <a:endParaRPr lang="en-US" b="1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B098DFC-E3C0-4367-A7D4-AA43D71D31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021780"/>
              </p:ext>
            </p:extLst>
          </p:nvPr>
        </p:nvGraphicFramePr>
        <p:xfrm>
          <a:off x="269823" y="2048489"/>
          <a:ext cx="11600244" cy="39361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3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0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9758">
                  <a:extLst>
                    <a:ext uri="{9D8B030D-6E8A-4147-A177-3AD203B41FA5}">
                      <a16:colId xmlns:a16="http://schemas.microsoft.com/office/drawing/2014/main" val="754341988"/>
                    </a:ext>
                  </a:extLst>
                </a:gridCol>
              </a:tblGrid>
              <a:tr h="32001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Non-Current Assets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4,139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3,169 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18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Current Assets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2,767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2,753 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18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Assets held for distribution to shareholders / disposal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4,729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4,697 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9249"/>
                  </a:ext>
                </a:extLst>
              </a:tr>
              <a:tr h="35685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Total Assets</a:t>
                      </a:r>
                      <a:endParaRPr lang="en-US" sz="14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11,635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10,619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990"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0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Authorized Capital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(1,000,000,000 ordinary</a:t>
                      </a:r>
                      <a:r>
                        <a:rPr lang="en-US" sz="1400" baseline="0" dirty="0" smtClean="0"/>
                        <a:t> shares of Rs.10 each)</a:t>
                      </a:r>
                      <a:endParaRPr lang="en-US" sz="14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10,000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10,000</a:t>
                      </a:r>
                      <a:endParaRPr 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91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Equity</a:t>
                      </a:r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9,062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8,891 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4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Non-Current Liabilities</a:t>
                      </a:r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640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301 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4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Current Liabilities</a:t>
                      </a:r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1,610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1,104 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4176978"/>
                  </a:ext>
                </a:extLst>
              </a:tr>
              <a:tr h="318438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Liabilities related to assets held for distribution to shareholders / disposal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323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323 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1494599"/>
                  </a:ext>
                </a:extLst>
              </a:tr>
              <a:tr h="318438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Total Equity &amp; Liabilities</a:t>
                      </a:r>
                      <a:endParaRPr lang="en-US" sz="14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11,635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10,619 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043275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9823" y="1445977"/>
            <a:ext cx="1907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Particulars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847100" y="1178041"/>
            <a:ext cx="2236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30th June 2020	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445912" y="1142433"/>
            <a:ext cx="2084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30th June 2019</a:t>
            </a:r>
          </a:p>
        </p:txBody>
      </p:sp>
      <p:pic>
        <p:nvPicPr>
          <p:cNvPr id="27" name="Picture 26" descr="PSX-Gold-FinalDDDDDD.png"/>
          <p:cNvPicPr>
            <a:picLocks noChangeAspect="1"/>
          </p:cNvPicPr>
          <p:nvPr/>
        </p:nvPicPr>
        <p:blipFill>
          <a:blip r:embed="rId2" cstate="print">
            <a:lum bright="-42000" contrast="-3000"/>
          </a:blip>
          <a:stretch>
            <a:fillRect/>
          </a:stretch>
        </p:blipFill>
        <p:spPr>
          <a:xfrm>
            <a:off x="11311088" y="262734"/>
            <a:ext cx="619679" cy="51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58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69823" y="350738"/>
            <a:ext cx="10515600" cy="50430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latin typeface="+mn-lt"/>
                <a:ea typeface="+mn-ea"/>
                <a:cs typeface="+mn-cs"/>
              </a:rPr>
              <a:t>Initiatives Already in Place</a:t>
            </a:r>
            <a:endParaRPr lang="en-US" sz="2800" dirty="0">
              <a:latin typeface="+mn-lt"/>
              <a:ea typeface="+mn-ea"/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69823" y="884420"/>
            <a:ext cx="1108397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3" name="Group 26">
            <a:extLst>
              <a:ext uri="{FF2B5EF4-FFF2-40B4-BE49-F238E27FC236}">
                <a16:creationId xmlns:a16="http://schemas.microsoft.com/office/drawing/2014/main" id="{7BF1854D-3615-45F8-9A5A-0F07A26A7FA1}"/>
              </a:ext>
            </a:extLst>
          </p:cNvPr>
          <p:cNvGrpSpPr/>
          <p:nvPr/>
        </p:nvGrpSpPr>
        <p:grpSpPr>
          <a:xfrm>
            <a:off x="4175467" y="2239171"/>
            <a:ext cx="3603021" cy="3142994"/>
            <a:chOff x="2729843" y="2591388"/>
            <a:chExt cx="3603021" cy="3142994"/>
          </a:xfrm>
        </p:grpSpPr>
        <p:sp>
          <p:nvSpPr>
            <p:cNvPr id="65" name="Oval 10">
              <a:extLst>
                <a:ext uri="{FF2B5EF4-FFF2-40B4-BE49-F238E27FC236}">
                  <a16:creationId xmlns:a16="http://schemas.microsoft.com/office/drawing/2014/main" id="{37F92B3C-0A5D-4566-837A-DD8A686C57C4}"/>
                </a:ext>
              </a:extLst>
            </p:cNvPr>
            <p:cNvSpPr/>
            <p:nvPr/>
          </p:nvSpPr>
          <p:spPr>
            <a:xfrm rot="20531331">
              <a:off x="2729843" y="2665673"/>
              <a:ext cx="1411114" cy="1273308"/>
            </a:xfrm>
            <a:custGeom>
              <a:avLst/>
              <a:gdLst/>
              <a:ahLst/>
              <a:cxnLst/>
              <a:rect l="l" t="t" r="r" b="b"/>
              <a:pathLst>
                <a:path w="1625048" h="1330154">
                  <a:moveTo>
                    <a:pt x="1625048" y="0"/>
                  </a:moveTo>
                  <a:lnTo>
                    <a:pt x="1625048" y="778278"/>
                  </a:lnTo>
                  <a:cubicBezTo>
                    <a:pt x="1224842" y="797234"/>
                    <a:pt x="876193" y="1012505"/>
                    <a:pt x="673127" y="1330154"/>
                  </a:cubicBezTo>
                  <a:lnTo>
                    <a:pt x="0" y="941523"/>
                  </a:lnTo>
                  <a:cubicBezTo>
                    <a:pt x="336920" y="390726"/>
                    <a:pt x="936837" y="19359"/>
                    <a:pt x="1625048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90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pitchFamily="34" charset="0"/>
              </a:endParaRPr>
            </a:p>
          </p:txBody>
        </p:sp>
        <p:sp>
          <p:nvSpPr>
            <p:cNvPr id="67" name="Oval 10">
              <a:extLst>
                <a:ext uri="{FF2B5EF4-FFF2-40B4-BE49-F238E27FC236}">
                  <a16:creationId xmlns:a16="http://schemas.microsoft.com/office/drawing/2014/main" id="{17731A1F-1A26-48C8-9899-03C160B5BA4F}"/>
                </a:ext>
              </a:extLst>
            </p:cNvPr>
            <p:cNvSpPr/>
            <p:nvPr/>
          </p:nvSpPr>
          <p:spPr>
            <a:xfrm rot="694225" flipH="1">
              <a:off x="4819447" y="2591388"/>
              <a:ext cx="1513417" cy="1238094"/>
            </a:xfrm>
            <a:custGeom>
              <a:avLst/>
              <a:gdLst/>
              <a:ahLst/>
              <a:cxnLst/>
              <a:rect l="l" t="t" r="r" b="b"/>
              <a:pathLst>
                <a:path w="1625048" h="1330154">
                  <a:moveTo>
                    <a:pt x="1625048" y="0"/>
                  </a:moveTo>
                  <a:lnTo>
                    <a:pt x="1625048" y="778278"/>
                  </a:lnTo>
                  <a:cubicBezTo>
                    <a:pt x="1224842" y="797234"/>
                    <a:pt x="876193" y="1012505"/>
                    <a:pt x="673127" y="1330154"/>
                  </a:cubicBezTo>
                  <a:lnTo>
                    <a:pt x="0" y="941523"/>
                  </a:lnTo>
                  <a:cubicBezTo>
                    <a:pt x="336920" y="390726"/>
                    <a:pt x="936837" y="19359"/>
                    <a:pt x="1625048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90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pitchFamily="34" charset="0"/>
              </a:endParaRPr>
            </a:p>
          </p:txBody>
        </p:sp>
        <p:sp>
          <p:nvSpPr>
            <p:cNvPr id="69" name="Oval 10">
              <a:extLst>
                <a:ext uri="{FF2B5EF4-FFF2-40B4-BE49-F238E27FC236}">
                  <a16:creationId xmlns:a16="http://schemas.microsoft.com/office/drawing/2014/main" id="{B5CCFA44-6DDB-4DA1-8ABD-EDA5B3D105A4}"/>
                </a:ext>
              </a:extLst>
            </p:cNvPr>
            <p:cNvSpPr/>
            <p:nvPr/>
          </p:nvSpPr>
          <p:spPr>
            <a:xfrm rot="951795" flipV="1">
              <a:off x="2742504" y="4494827"/>
              <a:ext cx="1484071" cy="1239555"/>
            </a:xfrm>
            <a:custGeom>
              <a:avLst/>
              <a:gdLst/>
              <a:ahLst/>
              <a:cxnLst/>
              <a:rect l="l" t="t" r="r" b="b"/>
              <a:pathLst>
                <a:path w="1625048" h="1330154">
                  <a:moveTo>
                    <a:pt x="1625048" y="0"/>
                  </a:moveTo>
                  <a:lnTo>
                    <a:pt x="1625048" y="778278"/>
                  </a:lnTo>
                  <a:cubicBezTo>
                    <a:pt x="1224842" y="797234"/>
                    <a:pt x="876193" y="1012505"/>
                    <a:pt x="673127" y="1330154"/>
                  </a:cubicBezTo>
                  <a:lnTo>
                    <a:pt x="0" y="941523"/>
                  </a:lnTo>
                  <a:cubicBezTo>
                    <a:pt x="336920" y="390726"/>
                    <a:pt x="936837" y="19359"/>
                    <a:pt x="1625048" y="0"/>
                  </a:cubicBezTo>
                  <a:close/>
                </a:path>
              </a:pathLst>
            </a:custGeom>
            <a:solidFill>
              <a:srgbClr val="262626"/>
            </a:solidFill>
            <a:ln w="190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269823" y="4499826"/>
            <a:ext cx="6385008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en-US" b="1" dirty="0" smtClean="0"/>
              <a:t>Cost Recovery of Premises &amp; Facilities</a:t>
            </a:r>
            <a:endParaRPr lang="en-US" b="1" dirty="0"/>
          </a:p>
          <a:p>
            <a:pPr lvl="2" indent="-457200" algn="just">
              <a:buFont typeface="Wingdings" panose="05000000000000000000" pitchFamily="2" charset="2"/>
              <a:buChar char="§"/>
            </a:pPr>
            <a:r>
              <a:rPr lang="en-US" sz="1500" dirty="0"/>
              <a:t>In place effective July 1, 2018,</a:t>
            </a:r>
          </a:p>
          <a:p>
            <a:pPr lvl="2" indent="-457200" algn="just">
              <a:buFont typeface="Wingdings" panose="05000000000000000000" pitchFamily="2" charset="2"/>
              <a:buChar char="§"/>
            </a:pPr>
            <a:r>
              <a:rPr lang="en-US" sz="1500" dirty="0" smtClean="0"/>
              <a:t>Increase spread over a period of </a:t>
            </a:r>
          </a:p>
          <a:p>
            <a:pPr marL="457200" lvl="2" algn="just"/>
            <a:r>
              <a:rPr lang="en-US" sz="1500" dirty="0"/>
              <a:t>	</a:t>
            </a:r>
            <a:r>
              <a:rPr lang="en-US" sz="1500" dirty="0" smtClean="0"/>
              <a:t>three years,</a:t>
            </a:r>
          </a:p>
          <a:p>
            <a:pPr marL="742950" lvl="2" indent="-285750" algn="just">
              <a:buFont typeface="Wingdings" panose="05000000000000000000" pitchFamily="2" charset="2"/>
              <a:buChar char="§"/>
            </a:pPr>
            <a:r>
              <a:rPr lang="en-US" sz="1500" dirty="0"/>
              <a:t> </a:t>
            </a:r>
            <a:r>
              <a:rPr lang="en-US" sz="1500" dirty="0" smtClean="0"/>
              <a:t>  100</a:t>
            </a:r>
            <a:r>
              <a:rPr lang="en-US" sz="1500" dirty="0"/>
              <a:t>% cost recovery for Premises </a:t>
            </a:r>
            <a:endParaRPr lang="en-US" sz="1500" dirty="0" smtClean="0"/>
          </a:p>
          <a:p>
            <a:pPr marL="457200" lvl="2" algn="just"/>
            <a:r>
              <a:rPr lang="en-US" sz="1500" smtClean="0"/>
              <a:t>and 33% </a:t>
            </a:r>
            <a:r>
              <a:rPr lang="en-US" sz="1500" dirty="0"/>
              <a:t>cost recovery for IT facilities.</a:t>
            </a:r>
          </a:p>
        </p:txBody>
      </p:sp>
      <p:sp>
        <p:nvSpPr>
          <p:cNvPr id="5" name="Rectangle 4"/>
          <p:cNvSpPr/>
          <p:nvPr/>
        </p:nvSpPr>
        <p:spPr>
          <a:xfrm>
            <a:off x="7672581" y="4509188"/>
            <a:ext cx="363850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/>
              <a:t>Demerger of Real Estate 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en-US" sz="1500" dirty="0" smtClean="0"/>
              <a:t>Business model developed,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en-US" sz="1500" dirty="0" smtClean="0"/>
              <a:t>Expected to complete within one </a:t>
            </a:r>
            <a:r>
              <a:rPr lang="en-US" sz="1500" dirty="0"/>
              <a:t>year - subject to requisite legal and regulatory approvals</a:t>
            </a:r>
            <a:r>
              <a:rPr lang="en-US" sz="1500" dirty="0" smtClean="0"/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609446" y="1457315"/>
            <a:ext cx="474435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Transform organizational health and </a:t>
            </a:r>
            <a:r>
              <a:rPr lang="en-US" b="1" dirty="0" smtClean="0"/>
              <a:t>capability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500" dirty="0" smtClean="0"/>
              <a:t>Organizational Re-structuring by strengthening the Management team.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500" dirty="0" smtClean="0"/>
              <a:t>Implementation of IT </a:t>
            </a:r>
            <a:r>
              <a:rPr lang="en-US" sz="1500" dirty="0"/>
              <a:t>Trading and Surveillance </a:t>
            </a:r>
            <a:r>
              <a:rPr lang="en-US" sz="1500" dirty="0" smtClean="0"/>
              <a:t>System expected by March, 2021.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754648" y="2601653"/>
            <a:ext cx="716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774149" y="4434169"/>
            <a:ext cx="716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prstClr val="white"/>
                </a:solidFill>
                <a:latin typeface="Calibri" panose="020F0502020204030204"/>
              </a:rPr>
              <a:t>2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803036" y="4490371"/>
            <a:ext cx="646624" cy="581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3200" b="1" dirty="0">
                <a:solidFill>
                  <a:prstClr val="white"/>
                </a:solidFill>
              </a:rPr>
              <a:t>4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696283" y="2480092"/>
            <a:ext cx="716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noProof="0" dirty="0">
                <a:solidFill>
                  <a:prstClr val="white"/>
                </a:solidFill>
                <a:latin typeface="Calibri" panose="020F0502020204030204"/>
              </a:rPr>
              <a:t>3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9" name="Picture 78" descr="PSX-Gold-FinalDDDDDD.png"/>
          <p:cNvPicPr>
            <a:picLocks noChangeAspect="1"/>
          </p:cNvPicPr>
          <p:nvPr/>
        </p:nvPicPr>
        <p:blipFill>
          <a:blip r:embed="rId2" cstate="print">
            <a:lum bright="-42000" contrast="-3000"/>
          </a:blip>
          <a:stretch>
            <a:fillRect/>
          </a:stretch>
        </p:blipFill>
        <p:spPr>
          <a:xfrm>
            <a:off x="11311088" y="262734"/>
            <a:ext cx="619679" cy="513228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269822" y="1444586"/>
            <a:ext cx="5826177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Listing Fee Optimization</a:t>
            </a:r>
            <a:endParaRPr lang="en-US" b="1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500" dirty="0" smtClean="0"/>
              <a:t>In place effective July 1, 2018,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500" dirty="0" smtClean="0"/>
              <a:t>Increase spread over two years,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500" b="1" dirty="0" smtClean="0">
                <a:solidFill>
                  <a:srgbClr val="002060"/>
                </a:solidFill>
              </a:rPr>
              <a:t>Incremental Revenue of PKR 66 </a:t>
            </a:r>
            <a:r>
              <a:rPr lang="en-US" sz="1500" b="1" dirty="0" err="1" smtClean="0">
                <a:solidFill>
                  <a:srgbClr val="002060"/>
                </a:solidFill>
              </a:rPr>
              <a:t>Mn</a:t>
            </a:r>
            <a:r>
              <a:rPr lang="en-US" sz="1500" b="1" dirty="0" smtClean="0">
                <a:solidFill>
                  <a:srgbClr val="002060"/>
                </a:solidFill>
              </a:rPr>
              <a:t> in FY19-20.</a:t>
            </a:r>
          </a:p>
        </p:txBody>
      </p:sp>
      <p:sp>
        <p:nvSpPr>
          <p:cNvPr id="34" name="Block Arc 14">
            <a:extLst>
              <a:ext uri="{FF2B5EF4-FFF2-40B4-BE49-F238E27FC236}">
                <a16:creationId xmlns:a16="http://schemas.microsoft.com/office/drawing/2014/main" id="{A7E6FE04-195D-456D-87A7-2DB9C84A8C47}"/>
              </a:ext>
            </a:extLst>
          </p:cNvPr>
          <p:cNvSpPr/>
          <p:nvPr/>
        </p:nvSpPr>
        <p:spPr>
          <a:xfrm rot="16200000">
            <a:off x="5697224" y="3545955"/>
            <a:ext cx="579519" cy="579900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rgbClr val="00B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35" name="Oval 23">
            <a:extLst>
              <a:ext uri="{FF2B5EF4-FFF2-40B4-BE49-F238E27FC236}">
                <a16:creationId xmlns:a16="http://schemas.microsoft.com/office/drawing/2014/main" id="{504F7815-0538-4BD7-A760-B49CA59CEB97}"/>
              </a:ext>
            </a:extLst>
          </p:cNvPr>
          <p:cNvSpPr/>
          <p:nvPr/>
        </p:nvSpPr>
        <p:spPr>
          <a:xfrm>
            <a:off x="4986203" y="2801858"/>
            <a:ext cx="2039552" cy="2039552"/>
          </a:xfrm>
          <a:prstGeom prst="ellipse">
            <a:avLst/>
          </a:prstGeom>
          <a:solidFill>
            <a:srgbClr val="ECECE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Arial" pitchFamily="34" charset="0"/>
            </a:endParaRPr>
          </a:p>
        </p:txBody>
      </p:sp>
      <p:sp>
        <p:nvSpPr>
          <p:cNvPr id="36" name="Block Arc 14">
            <a:extLst>
              <a:ext uri="{FF2B5EF4-FFF2-40B4-BE49-F238E27FC236}">
                <a16:creationId xmlns:a16="http://schemas.microsoft.com/office/drawing/2014/main" id="{A7E6FE04-195D-456D-87A7-2DB9C84A8C47}"/>
              </a:ext>
            </a:extLst>
          </p:cNvPr>
          <p:cNvSpPr/>
          <p:nvPr/>
        </p:nvSpPr>
        <p:spPr>
          <a:xfrm rot="16200000">
            <a:off x="5721663" y="3558468"/>
            <a:ext cx="579519" cy="579900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rgbClr val="00B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11811" y="5044132"/>
            <a:ext cx="716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3200" b="1" dirty="0" smtClean="0">
                <a:solidFill>
                  <a:prstClr val="white"/>
                </a:solidFill>
              </a:rPr>
              <a:t>5</a:t>
            </a:r>
            <a:endParaRPr lang="en-US" sz="3200" b="1" dirty="0">
              <a:solidFill>
                <a:prstClr val="white"/>
              </a:solidFill>
            </a:endParaRPr>
          </a:p>
        </p:txBody>
      </p:sp>
      <p:sp>
        <p:nvSpPr>
          <p:cNvPr id="25" name="Oval 10">
            <a:extLst>
              <a:ext uri="{FF2B5EF4-FFF2-40B4-BE49-F238E27FC236}">
                <a16:creationId xmlns:a16="http://schemas.microsoft.com/office/drawing/2014/main" id="{B5CCFA44-6DDB-4DA1-8ABD-EDA5B3D105A4}"/>
              </a:ext>
            </a:extLst>
          </p:cNvPr>
          <p:cNvSpPr/>
          <p:nvPr/>
        </p:nvSpPr>
        <p:spPr>
          <a:xfrm rot="16796066" flipV="1">
            <a:off x="6263731" y="4196165"/>
            <a:ext cx="1484071" cy="1239555"/>
          </a:xfrm>
          <a:custGeom>
            <a:avLst/>
            <a:gdLst/>
            <a:ahLst/>
            <a:cxnLst/>
            <a:rect l="l" t="t" r="r" b="b"/>
            <a:pathLst>
              <a:path w="1625048" h="1330154">
                <a:moveTo>
                  <a:pt x="1625048" y="0"/>
                </a:moveTo>
                <a:lnTo>
                  <a:pt x="1625048" y="778278"/>
                </a:lnTo>
                <a:cubicBezTo>
                  <a:pt x="1224842" y="797234"/>
                  <a:pt x="876193" y="1012505"/>
                  <a:pt x="673127" y="1330154"/>
                </a:cubicBezTo>
                <a:lnTo>
                  <a:pt x="0" y="941523"/>
                </a:lnTo>
                <a:cubicBezTo>
                  <a:pt x="336920" y="390726"/>
                  <a:pt x="936837" y="19359"/>
                  <a:pt x="1625048" y="0"/>
                </a:cubicBezTo>
                <a:close/>
              </a:path>
            </a:pathLst>
          </a:custGeom>
          <a:solidFill>
            <a:srgbClr val="262626"/>
          </a:solidFill>
          <a:ln w="190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79554" y="4469999"/>
            <a:ext cx="716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prstClr val="white"/>
                </a:solidFill>
                <a:latin typeface="Calibri" panose="020F0502020204030204"/>
              </a:rPr>
              <a:t>4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958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9823" y="350738"/>
            <a:ext cx="10515600" cy="5043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latin typeface="+mn-lt"/>
                <a:ea typeface="+mn-ea"/>
                <a:cs typeface="+mn-cs"/>
              </a:rPr>
              <a:t>Thank You</a:t>
            </a:r>
            <a:endParaRPr lang="en-US" sz="2800" dirty="0">
              <a:latin typeface="+mn-lt"/>
              <a:ea typeface="+mn-ea"/>
              <a:cs typeface="+mn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69823" y="884420"/>
            <a:ext cx="1108397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 descr="PSX-Gold-FinalDDDDDD.png"/>
          <p:cNvPicPr>
            <a:picLocks noChangeAspect="1"/>
          </p:cNvPicPr>
          <p:nvPr/>
        </p:nvPicPr>
        <p:blipFill>
          <a:blip r:embed="rId2" cstate="print">
            <a:lum bright="-42000" contrast="-3000"/>
          </a:blip>
          <a:stretch>
            <a:fillRect/>
          </a:stretch>
        </p:blipFill>
        <p:spPr>
          <a:xfrm>
            <a:off x="3412329" y="1566683"/>
            <a:ext cx="4563832" cy="3896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26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15538</TotalTime>
  <Words>589</Words>
  <Application>Microsoft Office PowerPoint</Application>
  <PresentationFormat>Widescreen</PresentationFormat>
  <Paragraphs>123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맑은 고딕</vt:lpstr>
      <vt:lpstr>Arial</vt:lpstr>
      <vt:lpstr>Arial Unicode MS</vt:lpstr>
      <vt:lpstr>Calibri</vt:lpstr>
      <vt:lpstr>Calibri Light</vt:lpstr>
      <vt:lpstr>Candara</vt:lpstr>
      <vt:lpstr>Wingdings</vt:lpstr>
      <vt:lpstr>Office Theme</vt:lpstr>
      <vt:lpstr>Pakistan Stock Exchange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Listing on Pakistan Stock Exchange</dc:title>
  <dc:creator>Mariam Mehtab</dc:creator>
  <cp:lastModifiedBy>Asad  Bilal</cp:lastModifiedBy>
  <cp:revision>780</cp:revision>
  <cp:lastPrinted>2020-03-03T05:25:41Z</cp:lastPrinted>
  <dcterms:created xsi:type="dcterms:W3CDTF">2018-08-10T11:08:09Z</dcterms:created>
  <dcterms:modified xsi:type="dcterms:W3CDTF">2020-10-08T12:19:49Z</dcterms:modified>
</cp:coreProperties>
</file>